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6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17" r:id="rId18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82" Type="http://schemas.openxmlformats.org/officeDocument/2006/relationships/slide" Target="slides/slide6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1" name="Shape 9741"/>
        <p:cNvGrpSpPr/>
        <p:nvPr/>
      </p:nvGrpSpPr>
      <p:grpSpPr>
        <a:xfrm>
          <a:off x="0" y="0"/>
          <a:ext cx="0" cy="0"/>
          <a:chOff x="0" y="0"/>
          <a:chExt cx="0" cy="0"/>
        </a:xfrm>
      </p:grpSpPr>
      <p:sp>
        <p:nvSpPr>
          <p:cNvPr id="9742" name="Google Shape;9742;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743" name="Google Shape;9743;p62:notes"/>
          <p:cNvSpPr/>
          <p:nvPr>
            <p:ph idx="2" type="sldImg"/>
          </p:nvPr>
        </p:nvSpPr>
        <p:spPr>
          <a:xfrm>
            <a:off x="1181100" y="696913"/>
            <a:ext cx="4635500" cy="34766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44" name="Google Shape;9744;p62:notes"/>
          <p:cNvSpPr txBox="1"/>
          <p:nvPr>
            <p:ph idx="1" type="body"/>
          </p:nvPr>
        </p:nvSpPr>
        <p:spPr>
          <a:xfrm>
            <a:off x="700088" y="4403725"/>
            <a:ext cx="5597525" cy="4170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notesSlide" Target="../notesSlides/notesSlide62.xml"/></Relationships>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5" name="Shape 9745"/>
        <p:cNvGrpSpPr/>
        <p:nvPr/>
      </p:nvGrpSpPr>
      <p:grpSpPr>
        <a:xfrm>
          <a:off x="0" y="0"/>
          <a:ext cx="0" cy="0"/>
          <a:chOff x="0" y="0"/>
          <a:chExt cx="0" cy="0"/>
        </a:xfrm>
      </p:grpSpPr>
      <p:grpSp>
        <p:nvGrpSpPr>
          <p:cNvPr id="9746" name="Google Shape;9746;p1492"/>
          <p:cNvGrpSpPr/>
          <p:nvPr/>
        </p:nvGrpSpPr>
        <p:grpSpPr>
          <a:xfrm>
            <a:off x="2286000" y="4267200"/>
            <a:ext cx="4419600" cy="1068388"/>
            <a:chOff x="3504" y="1488"/>
            <a:chExt cx="2784" cy="673"/>
          </a:xfrm>
        </p:grpSpPr>
        <p:sp>
          <p:nvSpPr>
            <p:cNvPr id="9747" name="Google Shape;9747;p1492"/>
            <p:cNvSpPr/>
            <p:nvPr/>
          </p:nvSpPr>
          <p:spPr>
            <a:xfrm>
              <a:off x="3504" y="1488"/>
              <a:ext cx="2780" cy="672"/>
            </a:xfrm>
            <a:prstGeom prst="rect">
              <a:avLst/>
            </a:prstGeom>
            <a:solidFill>
              <a:srgbClr val="FFFF00">
                <a:alpha val="3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8000"/>
                </a:buClr>
                <a:buSzPts val="3600"/>
                <a:buFont typeface="Arial"/>
                <a:buNone/>
              </a:pPr>
              <a:r>
                <a:rPr b="0" i="0" lang="en-US" sz="3600" u="none" cap="none" strike="noStrike">
                  <a:solidFill>
                    <a:srgbClr val="008000"/>
                  </a:solidFill>
                  <a:latin typeface="Arial"/>
                  <a:ea typeface="Arial"/>
                  <a:cs typeface="Arial"/>
                  <a:sym typeface="Arial"/>
                </a:rPr>
                <a:t>Credits available </a:t>
              </a:r>
              <a:endParaRPr/>
            </a:p>
            <a:p>
              <a:pPr indent="0" lvl="0" marL="0" marR="0" rtl="0" algn="ctr">
                <a:lnSpc>
                  <a:spcPct val="100000"/>
                </a:lnSpc>
                <a:spcBef>
                  <a:spcPts val="0"/>
                </a:spcBef>
                <a:spcAft>
                  <a:spcPts val="0"/>
                </a:spcAft>
                <a:buClr>
                  <a:srgbClr val="008000"/>
                </a:buClr>
                <a:buSzPts val="3600"/>
                <a:buFont typeface="Arial"/>
                <a:buNone/>
              </a:pPr>
              <a:r>
                <a:rPr b="0" i="0" lang="en-US" sz="3600" u="none" cap="none" strike="noStrike">
                  <a:solidFill>
                    <a:srgbClr val="008000"/>
                  </a:solidFill>
                  <a:latin typeface="Arial"/>
                  <a:ea typeface="Arial"/>
                  <a:cs typeface="Arial"/>
                  <a:sym typeface="Arial"/>
                </a:rPr>
                <a:t>for sale</a:t>
              </a:r>
              <a:endParaRPr/>
            </a:p>
          </p:txBody>
        </p:sp>
        <p:cxnSp>
          <p:nvCxnSpPr>
            <p:cNvPr id="9748" name="Google Shape;9748;p1492"/>
            <p:cNvCxnSpPr/>
            <p:nvPr/>
          </p:nvCxnSpPr>
          <p:spPr>
            <a:xfrm>
              <a:off x="3504" y="2160"/>
              <a:ext cx="2784" cy="1"/>
            </a:xfrm>
            <a:prstGeom prst="straightConnector1">
              <a:avLst/>
            </a:prstGeom>
            <a:noFill/>
            <a:ln cap="flat" cmpd="sng" w="76200">
              <a:solidFill>
                <a:srgbClr val="008000"/>
              </a:solidFill>
              <a:prstDash val="solid"/>
              <a:round/>
              <a:headEnd len="med" w="med" type="none"/>
              <a:tailEnd len="med" w="med" type="none"/>
            </a:ln>
          </p:spPr>
        </p:cxnSp>
      </p:grpSp>
      <p:sp>
        <p:nvSpPr>
          <p:cNvPr id="9749" name="Google Shape;9749;p1492"/>
          <p:cNvSpPr txBox="1"/>
          <p:nvPr>
            <p:ph type="title"/>
          </p:nvPr>
        </p:nvSpPr>
        <p:spPr>
          <a:xfrm>
            <a:off x="1524000" y="228600"/>
            <a:ext cx="69342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PS Baseline &amp; Discharge Limits</a:t>
            </a:r>
            <a:endParaRPr/>
          </a:p>
        </p:txBody>
      </p:sp>
      <p:cxnSp>
        <p:nvCxnSpPr>
          <p:cNvPr id="9750" name="Google Shape;9750;p1492"/>
          <p:cNvCxnSpPr/>
          <p:nvPr/>
        </p:nvCxnSpPr>
        <p:spPr>
          <a:xfrm>
            <a:off x="2286000" y="6324600"/>
            <a:ext cx="4495800" cy="0"/>
          </a:xfrm>
          <a:prstGeom prst="straightConnector1">
            <a:avLst/>
          </a:prstGeom>
          <a:noFill/>
          <a:ln cap="flat" cmpd="sng" w="76200">
            <a:solidFill>
              <a:srgbClr val="808080"/>
            </a:solidFill>
            <a:prstDash val="solid"/>
            <a:round/>
            <a:headEnd len="med" w="med" type="none"/>
            <a:tailEnd len="med" w="med" type="none"/>
          </a:ln>
        </p:spPr>
      </p:cxnSp>
      <p:grpSp>
        <p:nvGrpSpPr>
          <p:cNvPr id="9751" name="Google Shape;9751;p1492"/>
          <p:cNvGrpSpPr/>
          <p:nvPr/>
        </p:nvGrpSpPr>
        <p:grpSpPr>
          <a:xfrm>
            <a:off x="2286000" y="3200400"/>
            <a:ext cx="4419600" cy="1068388"/>
            <a:chOff x="816" y="2016"/>
            <a:chExt cx="3408" cy="673"/>
          </a:xfrm>
        </p:grpSpPr>
        <p:sp>
          <p:nvSpPr>
            <p:cNvPr id="9752" name="Google Shape;9752;p1492"/>
            <p:cNvSpPr/>
            <p:nvPr/>
          </p:nvSpPr>
          <p:spPr>
            <a:xfrm>
              <a:off x="816" y="2016"/>
              <a:ext cx="3403" cy="672"/>
            </a:xfrm>
            <a:prstGeom prst="rect">
              <a:avLst/>
            </a:prstGeom>
            <a:solidFill>
              <a:srgbClr val="800080">
                <a:alpha val="4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00080"/>
                </a:buClr>
                <a:buSzPts val="3600"/>
                <a:buFont typeface="Arial"/>
                <a:buNone/>
              </a:pPr>
              <a:r>
                <a:rPr b="0" i="0" lang="en-US" sz="3600" u="none" cap="none" strike="noStrike">
                  <a:solidFill>
                    <a:srgbClr val="800080"/>
                  </a:solidFill>
                  <a:latin typeface="Arial"/>
                  <a:ea typeface="Arial"/>
                  <a:cs typeface="Arial"/>
                  <a:sym typeface="Arial"/>
                </a:rPr>
                <a:t>Credits to be Bought</a:t>
              </a:r>
              <a:endParaRPr/>
            </a:p>
          </p:txBody>
        </p:sp>
        <p:cxnSp>
          <p:nvCxnSpPr>
            <p:cNvPr id="9753" name="Google Shape;9753;p1492"/>
            <p:cNvCxnSpPr/>
            <p:nvPr/>
          </p:nvCxnSpPr>
          <p:spPr>
            <a:xfrm>
              <a:off x="816" y="2016"/>
              <a:ext cx="3408" cy="1"/>
            </a:xfrm>
            <a:prstGeom prst="straightConnector1">
              <a:avLst/>
            </a:prstGeom>
            <a:noFill/>
            <a:ln cap="flat" cmpd="sng" w="76200">
              <a:solidFill>
                <a:srgbClr val="800080"/>
              </a:solidFill>
              <a:prstDash val="solid"/>
              <a:round/>
              <a:headEnd len="med" w="med" type="none"/>
              <a:tailEnd len="med" w="med" type="none"/>
            </a:ln>
          </p:spPr>
        </p:cxnSp>
        <p:cxnSp>
          <p:nvCxnSpPr>
            <p:cNvPr id="9754" name="Google Shape;9754;p1492"/>
            <p:cNvCxnSpPr/>
            <p:nvPr/>
          </p:nvCxnSpPr>
          <p:spPr>
            <a:xfrm>
              <a:off x="816" y="2688"/>
              <a:ext cx="3408" cy="1"/>
            </a:xfrm>
            <a:prstGeom prst="straightConnector1">
              <a:avLst/>
            </a:prstGeom>
            <a:noFill/>
            <a:ln cap="flat" cmpd="sng" w="76200">
              <a:solidFill>
                <a:srgbClr val="808080"/>
              </a:solidFill>
              <a:prstDash val="solid"/>
              <a:round/>
              <a:headEnd len="med" w="med" type="none"/>
              <a:tailEnd len="med" w="med" type="none"/>
            </a:ln>
          </p:spPr>
        </p:cxnSp>
      </p:grpSp>
      <p:sp>
        <p:nvSpPr>
          <p:cNvPr id="9755" name="Google Shape;9755;p1492"/>
          <p:cNvSpPr txBox="1"/>
          <p:nvPr/>
        </p:nvSpPr>
        <p:spPr>
          <a:xfrm>
            <a:off x="7162800" y="3551238"/>
            <a:ext cx="1981200" cy="1554162"/>
          </a:xfrm>
          <a:prstGeom prst="rect">
            <a:avLst/>
          </a:prstGeom>
          <a:solidFill>
            <a:srgbClr val="C0C0C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Arial"/>
                <a:ea typeface="Arial"/>
                <a:cs typeface="Arial"/>
                <a:sym typeface="Arial"/>
              </a:rPr>
              <a:t>Baseline for Buyer &amp; Seller</a:t>
            </a:r>
            <a:endParaRPr/>
          </a:p>
        </p:txBody>
      </p:sp>
      <p:cxnSp>
        <p:nvCxnSpPr>
          <p:cNvPr id="9756" name="Google Shape;9756;p1492"/>
          <p:cNvCxnSpPr>
            <a:stCxn id="9755" idx="1"/>
            <a:endCxn id="9754" idx="1"/>
          </p:cNvCxnSpPr>
          <p:nvPr/>
        </p:nvCxnSpPr>
        <p:spPr>
          <a:xfrm rot="10800000">
            <a:off x="6705600" y="4306119"/>
            <a:ext cx="457200" cy="22200"/>
          </a:xfrm>
          <a:prstGeom prst="straightConnector1">
            <a:avLst/>
          </a:prstGeom>
          <a:noFill/>
          <a:ln cap="flat" cmpd="sng" w="38100">
            <a:solidFill>
              <a:schemeClr val="dk1"/>
            </a:solidFill>
            <a:prstDash val="solid"/>
            <a:round/>
            <a:headEnd len="med" w="med" type="none"/>
            <a:tailEnd len="lg" w="lg" type="triangle"/>
          </a:ln>
        </p:spPr>
      </p:cxnSp>
      <p:sp>
        <p:nvSpPr>
          <p:cNvPr id="9757" name="Google Shape;9757;p1492"/>
          <p:cNvSpPr txBox="1"/>
          <p:nvPr/>
        </p:nvSpPr>
        <p:spPr>
          <a:xfrm>
            <a:off x="0" y="2133600"/>
            <a:ext cx="1905000" cy="1800225"/>
          </a:xfrm>
          <a:prstGeom prst="rect">
            <a:avLst/>
          </a:prstGeom>
          <a:solidFill>
            <a:srgbClr val="D29DDB"/>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800080"/>
              </a:buClr>
              <a:buSzPts val="2800"/>
              <a:buFont typeface="Arial"/>
              <a:buNone/>
            </a:pPr>
            <a:r>
              <a:rPr b="0" i="0" lang="en-US" sz="2800" u="none" cap="none" strike="noStrike">
                <a:solidFill>
                  <a:srgbClr val="800080"/>
                </a:solidFill>
                <a:latin typeface="Arial"/>
                <a:ea typeface="Arial"/>
                <a:cs typeface="Arial"/>
                <a:sym typeface="Arial"/>
              </a:rPr>
              <a:t>Minimum Control Level for Buyer</a:t>
            </a:r>
            <a:endParaRPr/>
          </a:p>
        </p:txBody>
      </p:sp>
      <p:cxnSp>
        <p:nvCxnSpPr>
          <p:cNvPr id="9758" name="Google Shape;9758;p1492"/>
          <p:cNvCxnSpPr>
            <a:stCxn id="9757" idx="3"/>
          </p:cNvCxnSpPr>
          <p:nvPr/>
        </p:nvCxnSpPr>
        <p:spPr>
          <a:xfrm>
            <a:off x="1905000" y="3033713"/>
            <a:ext cx="381000" cy="166800"/>
          </a:xfrm>
          <a:prstGeom prst="straightConnector1">
            <a:avLst/>
          </a:prstGeom>
          <a:noFill/>
          <a:ln cap="flat" cmpd="sng" w="38100">
            <a:solidFill>
              <a:schemeClr val="dk1"/>
            </a:solidFill>
            <a:prstDash val="solid"/>
            <a:round/>
            <a:headEnd len="med" w="med" type="none"/>
            <a:tailEnd len="lg" w="lg" type="triangle"/>
          </a:ln>
        </p:spPr>
      </p:cxnSp>
      <p:cxnSp>
        <p:nvCxnSpPr>
          <p:cNvPr id="9759" name="Google Shape;9759;p1492"/>
          <p:cNvCxnSpPr/>
          <p:nvPr/>
        </p:nvCxnSpPr>
        <p:spPr>
          <a:xfrm>
            <a:off x="2286000" y="1828800"/>
            <a:ext cx="0" cy="4495800"/>
          </a:xfrm>
          <a:prstGeom prst="straightConnector1">
            <a:avLst/>
          </a:prstGeom>
          <a:noFill/>
          <a:ln cap="flat" cmpd="sng" w="76200">
            <a:solidFill>
              <a:srgbClr val="808080"/>
            </a:solidFill>
            <a:prstDash val="solid"/>
            <a:round/>
            <a:headEnd len="med" w="med" type="none"/>
            <a:tailEnd len="med" w="med" type="none"/>
          </a:ln>
        </p:spPr>
      </p:cxnSp>
      <p:cxnSp>
        <p:nvCxnSpPr>
          <p:cNvPr id="9760" name="Google Shape;9760;p1492"/>
          <p:cNvCxnSpPr>
            <a:stCxn id="9761" idx="3"/>
            <a:endCxn id="9748" idx="0"/>
          </p:cNvCxnSpPr>
          <p:nvPr/>
        </p:nvCxnSpPr>
        <p:spPr>
          <a:xfrm flipH="1" rot="10800000">
            <a:off x="1828800" y="5295082"/>
            <a:ext cx="457200" cy="282600"/>
          </a:xfrm>
          <a:prstGeom prst="straightConnector1">
            <a:avLst/>
          </a:prstGeom>
          <a:noFill/>
          <a:ln cap="flat" cmpd="sng" w="38100">
            <a:solidFill>
              <a:schemeClr val="dk1"/>
            </a:solidFill>
            <a:prstDash val="solid"/>
            <a:round/>
            <a:headEnd len="med" w="med" type="none"/>
            <a:tailEnd len="lg" w="lg" type="triangle"/>
          </a:ln>
        </p:spPr>
      </p:cxnSp>
      <p:sp>
        <p:nvSpPr>
          <p:cNvPr id="9761" name="Google Shape;9761;p1492"/>
          <p:cNvSpPr txBox="1"/>
          <p:nvPr/>
        </p:nvSpPr>
        <p:spPr>
          <a:xfrm>
            <a:off x="0" y="4800600"/>
            <a:ext cx="1828800" cy="1554163"/>
          </a:xfrm>
          <a:prstGeom prst="rect">
            <a:avLst/>
          </a:prstGeom>
          <a:solidFill>
            <a:srgbClr val="FFFF00">
              <a:alpha val="60000"/>
            </a:srgb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8000"/>
              </a:buClr>
              <a:buSzPts val="3200"/>
              <a:buFont typeface="Arial"/>
              <a:buNone/>
            </a:pPr>
            <a:r>
              <a:rPr b="0" i="0" lang="en-US" sz="3200" u="none" cap="none" strike="noStrike">
                <a:solidFill>
                  <a:srgbClr val="008000"/>
                </a:solidFill>
                <a:latin typeface="Arial"/>
                <a:ea typeface="Arial"/>
                <a:cs typeface="Arial"/>
                <a:sym typeface="Arial"/>
              </a:rPr>
              <a:t>Trading Limit for Seller</a:t>
            </a:r>
            <a:endParaRPr/>
          </a:p>
        </p:txBody>
      </p:sp>
      <p:cxnSp>
        <p:nvCxnSpPr>
          <p:cNvPr id="9762" name="Google Shape;9762;p1492"/>
          <p:cNvCxnSpPr/>
          <p:nvPr/>
        </p:nvCxnSpPr>
        <p:spPr>
          <a:xfrm rot="10800000">
            <a:off x="2209800" y="5105400"/>
            <a:ext cx="76200" cy="0"/>
          </a:xfrm>
          <a:prstGeom prst="straightConnector1">
            <a:avLst/>
          </a:prstGeom>
          <a:noFill/>
          <a:ln>
            <a:noFill/>
          </a:ln>
        </p:spPr>
      </p:cxn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